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84936" autoAdjust="0"/>
  </p:normalViewPr>
  <p:slideViewPr>
    <p:cSldViewPr snapToGrid="0" showGuides="1">
      <p:cViewPr>
        <p:scale>
          <a:sx n="100" d="100"/>
          <a:sy n="100" d="100"/>
        </p:scale>
        <p:origin x="228" y="6"/>
      </p:cViewPr>
      <p:guideLst>
        <p:guide orient="horz" pos="218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DA2EE-FDD3-426F-9BD9-845F34025E68}" type="datetimeFigureOut">
              <a:rPr lang="en-CA" smtClean="0"/>
              <a:t>2017-02-08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ED032-6818-4A2A-8D62-DCFD11C49BB0}" type="slidenum">
              <a:rPr lang="en-CA" smtClean="0"/>
              <a:t>‹#›</a:t>
            </a:fld>
            <a:endParaRPr lang="en-CA"/>
          </a:p>
        </p:txBody>
      </p:sp>
    </p:spTree>
    <p:extLst>
      <p:ext uri="{BB962C8B-B14F-4D97-AF65-F5344CB8AC3E}">
        <p14:creationId xmlns:p14="http://schemas.microsoft.com/office/powerpoint/2010/main" val="1663814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 a lot of information on the model building process and what was exactly done to generate the R2 </a:t>
            </a:r>
          </a:p>
          <a:p>
            <a:endParaRPr lang="en-CA" dirty="0"/>
          </a:p>
          <a:p>
            <a:r>
              <a:rPr lang="en-CA" dirty="0"/>
              <a:t>From the manuscript, “Models were generated using the </a:t>
            </a:r>
            <a:r>
              <a:rPr lang="en-CA" dirty="0" err="1"/>
              <a:t>randomForest</a:t>
            </a:r>
            <a:r>
              <a:rPr lang="en-CA" dirty="0"/>
              <a:t> package in R.  1000 trees were generated per iteration, and 100 iterations were performed to generate average MSE values.  The </a:t>
            </a:r>
            <a:r>
              <a:rPr lang="en-CA" dirty="0" err="1"/>
              <a:t>rfcv</a:t>
            </a:r>
            <a:r>
              <a:rPr lang="en-CA" dirty="0"/>
              <a:t> function was utilized for cross-validation.</a:t>
            </a:r>
          </a:p>
          <a:p>
            <a:endParaRPr lang="en-CA" dirty="0"/>
          </a:p>
          <a:p>
            <a:r>
              <a:rPr lang="en-CA" dirty="0"/>
              <a:t>Generated approximately 20 different models to predict various outcome measures</a:t>
            </a:r>
          </a:p>
        </p:txBody>
      </p:sp>
      <p:sp>
        <p:nvSpPr>
          <p:cNvPr id="4" name="Slide Number Placeholder 3"/>
          <p:cNvSpPr>
            <a:spLocks noGrp="1"/>
          </p:cNvSpPr>
          <p:nvPr>
            <p:ph type="sldNum" sz="quarter" idx="10"/>
          </p:nvPr>
        </p:nvSpPr>
        <p:spPr/>
        <p:txBody>
          <a:bodyPr/>
          <a:lstStyle/>
          <a:p>
            <a:fld id="{FB7ED032-6818-4A2A-8D62-DCFD11C49BB0}" type="slidenum">
              <a:rPr lang="en-CA" smtClean="0"/>
              <a:t>4</a:t>
            </a:fld>
            <a:endParaRPr lang="en-CA"/>
          </a:p>
        </p:txBody>
      </p:sp>
    </p:spTree>
    <p:extLst>
      <p:ext uri="{BB962C8B-B14F-4D97-AF65-F5344CB8AC3E}">
        <p14:creationId xmlns:p14="http://schemas.microsoft.com/office/powerpoint/2010/main" val="2075481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baseline="0" dirty="0">
              <a:solidFill>
                <a:schemeClr val="tx1"/>
              </a:solidFill>
              <a:latin typeface="+mn-lt"/>
              <a:ea typeface="+mn-ea"/>
              <a:cs typeface="+mn-cs"/>
            </a:endParaRPr>
          </a:p>
          <a:p>
            <a:endParaRPr lang="en-CA" sz="1200" b="0" i="0" u="none" strike="noStrike" kern="1200" baseline="0" dirty="0">
              <a:solidFill>
                <a:schemeClr val="tx1"/>
              </a:solidFill>
              <a:latin typeface="+mn-lt"/>
              <a:ea typeface="+mn-ea"/>
              <a:cs typeface="+mn-cs"/>
            </a:endParaRPr>
          </a:p>
          <a:p>
            <a:endParaRPr lang="en-CA" sz="1200" b="0" i="0" u="none" strike="noStrike" kern="1200" baseline="0" dirty="0">
              <a:solidFill>
                <a:schemeClr val="tx1"/>
              </a:solidFill>
              <a:latin typeface="+mn-lt"/>
              <a:ea typeface="+mn-ea"/>
              <a:cs typeface="+mn-cs"/>
            </a:endParaRPr>
          </a:p>
          <a:p>
            <a:r>
              <a:rPr lang="en-CA" sz="1200" b="1" i="0" u="none" strike="noStrike" kern="1200" baseline="0" dirty="0">
                <a:solidFill>
                  <a:schemeClr val="tx1"/>
                </a:solidFill>
                <a:latin typeface="+mn-lt"/>
                <a:ea typeface="+mn-ea"/>
                <a:cs typeface="+mn-cs"/>
              </a:rPr>
              <a:t>Fig. 1. Sparse Random Forests-derived model of gut microbiota maturation obtained from concordant healthy Malawian twins/triplets</a:t>
            </a:r>
            <a:endParaRPr lang="en-CA" sz="1200" b="0" i="0" u="none" strike="noStrike" kern="1200" baseline="0" dirty="0">
              <a:solidFill>
                <a:schemeClr val="tx1"/>
              </a:solidFill>
              <a:latin typeface="+mn-lt"/>
              <a:ea typeface="+mn-ea"/>
              <a:cs typeface="+mn-cs"/>
            </a:endParaRPr>
          </a:p>
          <a:p>
            <a:pPr marL="228600" indent="-228600">
              <a:buAutoNum type="alphaUcParenBoth"/>
            </a:pPr>
            <a:r>
              <a:rPr lang="en-CA" sz="1200" b="0" i="0" u="none" strike="noStrike" kern="1200" baseline="0" dirty="0">
                <a:solidFill>
                  <a:schemeClr val="tx1"/>
                </a:solidFill>
                <a:latin typeface="+mn-lt"/>
                <a:ea typeface="+mn-ea"/>
                <a:cs typeface="+mn-cs"/>
              </a:rPr>
              <a:t>Random-Forests regression of fecal bacterial 97%ID OTUs from a training set of healthy Malawian infants/children (</a:t>
            </a:r>
            <a:r>
              <a:rPr lang="en-CA" sz="1200" b="0" i="1" u="none" strike="noStrike" kern="1200" baseline="0" dirty="0">
                <a:solidFill>
                  <a:schemeClr val="tx1"/>
                </a:solidFill>
                <a:latin typeface="+mn-lt"/>
                <a:ea typeface="+mn-ea"/>
                <a:cs typeface="+mn-cs"/>
              </a:rPr>
              <a:t>n</a:t>
            </a:r>
            <a:r>
              <a:rPr lang="en-CA" sz="1200" b="0" i="0" u="none" strike="noStrike" kern="1200" baseline="0" dirty="0">
                <a:solidFill>
                  <a:schemeClr val="tx1"/>
                </a:solidFill>
                <a:latin typeface="+mn-lt"/>
                <a:ea typeface="+mn-ea"/>
                <a:cs typeface="+mn-cs"/>
              </a:rPr>
              <a:t>=31) to chronological age yielded a rank order of age-discriminatory taxa. Random Forests assigns a mean squared error (MSE), or feature importance score, to each OTU that indicates the extent to which each OTU contributes to the accuracy of the model. The 25 most age-discriminatory taxa, ranked by MSE, yielded a sparse model that predicted microbiota age and accounted for ~80% of the observed variance in the healthy cohort (see Table S3A for a complete list of OTUs and MSE values). Blanton et al. Page 13 </a:t>
            </a:r>
            <a:r>
              <a:rPr lang="en-CA" sz="1200" b="0" i="1" u="none" strike="noStrike" kern="1200" baseline="0" dirty="0">
                <a:solidFill>
                  <a:schemeClr val="tx1"/>
                </a:solidFill>
                <a:latin typeface="+mn-lt"/>
                <a:ea typeface="+mn-ea"/>
                <a:cs typeface="+mn-cs"/>
              </a:rPr>
              <a:t>Science</a:t>
            </a:r>
            <a:r>
              <a:rPr lang="en-CA" sz="1200" b="0" i="0" u="none" strike="noStrike" kern="1200" baseline="0" dirty="0">
                <a:solidFill>
                  <a:schemeClr val="tx1"/>
                </a:solidFill>
                <a:latin typeface="+mn-lt"/>
                <a:ea typeface="+mn-ea"/>
                <a:cs typeface="+mn-cs"/>
              </a:rPr>
              <a:t>. Author manuscript; available in PMC 2016 August 19. Author Manuscript Author Manuscript Author Manuscript Author Manuscript calculated from Pearson correlation. The top 25 most discriminatory OTUs with their taxonomic assignments are shown ranked by feature importance (</a:t>
            </a:r>
            <a:r>
              <a:rPr lang="en-CA" sz="1200" b="0" i="0" u="none" strike="noStrike" kern="1200" baseline="0" dirty="0" err="1">
                <a:solidFill>
                  <a:schemeClr val="tx1"/>
                </a:solidFill>
                <a:latin typeface="+mn-lt"/>
                <a:ea typeface="+mn-ea"/>
                <a:cs typeface="+mn-cs"/>
              </a:rPr>
              <a:t>mean±SD</a:t>
            </a:r>
            <a:r>
              <a:rPr lang="en-CA" sz="1200" b="0" i="0" u="none" strike="noStrike" kern="1200" baseline="0" dirty="0">
                <a:solidFill>
                  <a:schemeClr val="tx1"/>
                </a:solidFill>
                <a:latin typeface="+mn-lt"/>
                <a:ea typeface="+mn-ea"/>
                <a:cs typeface="+mn-cs"/>
              </a:rPr>
              <a:t> of the MSE). The insert shows the results of 10-fold cross-validation; as OTUs are added to the model in order of their feature importance rank, the model’s error decreases. Taxa highlighted in red indicate OTUs with &gt;97% nucleotide sequence identity with an OTU present in a sparse Random Forests-based model of microbiota maturation in healthy Bangladeshi infants/children (11). </a:t>
            </a:r>
          </a:p>
          <a:p>
            <a:pPr marL="228600" indent="-228600">
              <a:buAutoNum type="alphaUcParenBoth"/>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(B) </a:t>
            </a:r>
            <a:r>
              <a:rPr lang="en-CA" sz="1200" b="0" i="0" u="none" strike="noStrike" kern="1200" baseline="0" dirty="0">
                <a:solidFill>
                  <a:schemeClr val="tx1"/>
                </a:solidFill>
                <a:latin typeface="+mn-lt"/>
                <a:ea typeface="+mn-ea"/>
                <a:cs typeface="+mn-cs"/>
              </a:rPr>
              <a:t>A heatmap of changes over time in relative abundances of the 25 OTUs in fecal microbiota collected from healthy Malawian infants/children comprising the test set (</a:t>
            </a:r>
            <a:r>
              <a:rPr lang="en-CA" sz="1200" b="0" i="1" u="none" strike="noStrike" kern="1200" baseline="0" dirty="0">
                <a:solidFill>
                  <a:schemeClr val="tx1"/>
                </a:solidFill>
                <a:latin typeface="+mn-lt"/>
                <a:ea typeface="+mn-ea"/>
                <a:cs typeface="+mn-cs"/>
              </a:rPr>
              <a:t>n</a:t>
            </a:r>
            <a:r>
              <a:rPr lang="en-CA" sz="1200" b="0" i="0" u="none" strike="noStrike" kern="1200" baseline="0" dirty="0">
                <a:solidFill>
                  <a:schemeClr val="tx1"/>
                </a:solidFill>
                <a:latin typeface="+mn-lt"/>
                <a:ea typeface="+mn-ea"/>
                <a:cs typeface="+mn-cs"/>
              </a:rPr>
              <a:t>=29). OTUs are hierarchically clustered according to pairwise distances by Pearson correlation. </a:t>
            </a:r>
          </a:p>
          <a:p>
            <a:pPr marL="0" indent="0">
              <a:buNone/>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(C) </a:t>
            </a:r>
            <a:r>
              <a:rPr lang="en-CA" sz="1200" b="0" i="0" u="none" strike="noStrike" kern="1200" baseline="0" dirty="0">
                <a:solidFill>
                  <a:schemeClr val="tx1"/>
                </a:solidFill>
                <a:latin typeface="+mn-lt"/>
                <a:ea typeface="+mn-ea"/>
                <a:cs typeface="+mn-cs"/>
              </a:rPr>
              <a:t>Predictions of chronological age using the sparse 25 OTU model of microbiota age in healthy children comprising the test set cohort. r2 </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5</a:t>
            </a:fld>
            <a:endParaRPr lang="en-CA"/>
          </a:p>
        </p:txBody>
      </p:sp>
    </p:spTree>
    <p:extLst>
      <p:ext uri="{BB962C8B-B14F-4D97-AF65-F5344CB8AC3E}">
        <p14:creationId xmlns:p14="http://schemas.microsoft.com/office/powerpoint/2010/main" val="1511966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latin typeface="+mn-lt"/>
                <a:ea typeface="+mn-ea"/>
                <a:cs typeface="+mn-cs"/>
              </a:rPr>
              <a:t>Three days before transplantation, all mice were switched onto a sterile (irradiated) Malawian diet formulated based on the results of a dietary survey of the complementary feeding practices for 9-month old Malawian children enrolled in the </a:t>
            </a:r>
            <a:r>
              <a:rPr lang="en-CA" sz="1200" b="0" i="0" u="none" strike="noStrike" kern="1200" baseline="0" dirty="0" err="1">
                <a:solidFill>
                  <a:schemeClr val="tx1"/>
                </a:solidFill>
                <a:latin typeface="+mn-lt"/>
                <a:ea typeface="+mn-ea"/>
                <a:cs typeface="+mn-cs"/>
              </a:rPr>
              <a:t>iLiNS</a:t>
            </a:r>
            <a:r>
              <a:rPr lang="en-CA" sz="1200" b="0" i="0" u="none" strike="noStrike" kern="1200" baseline="0" dirty="0">
                <a:solidFill>
                  <a:schemeClr val="tx1"/>
                </a:solidFill>
                <a:latin typeface="+mn-lt"/>
                <a:ea typeface="+mn-ea"/>
                <a:cs typeface="+mn-cs"/>
              </a:rPr>
              <a:t>-DOSE study (#NCT00945698) that took place in the </a:t>
            </a:r>
            <a:r>
              <a:rPr lang="en-CA" sz="1200" b="0" i="0" u="none" strike="noStrike" kern="1200" baseline="0" dirty="0" err="1">
                <a:solidFill>
                  <a:schemeClr val="tx1"/>
                </a:solidFill>
                <a:latin typeface="+mn-lt"/>
                <a:ea typeface="+mn-ea"/>
                <a:cs typeface="+mn-cs"/>
              </a:rPr>
              <a:t>Mangochi</a:t>
            </a:r>
            <a:r>
              <a:rPr lang="en-CA" sz="1200" b="0" i="0" u="none" strike="noStrike" kern="1200" baseline="0" dirty="0">
                <a:solidFill>
                  <a:schemeClr val="tx1"/>
                </a:solidFill>
                <a:latin typeface="+mn-lt"/>
                <a:ea typeface="+mn-ea"/>
                <a:cs typeface="+mn-cs"/>
              </a:rPr>
              <a:t> district. We selected eight ingredients to produce a cooked, representative Malawian diet consumed by children (‘M8’; see </a:t>
            </a:r>
            <a:r>
              <a:rPr lang="en-CA" sz="1200" b="0" i="1" u="none" strike="noStrike" kern="1200" baseline="0" dirty="0">
                <a:solidFill>
                  <a:schemeClr val="tx1"/>
                </a:solidFill>
                <a:latin typeface="+mn-lt"/>
                <a:ea typeface="+mn-ea"/>
                <a:cs typeface="+mn-cs"/>
              </a:rPr>
              <a:t>Materials and Methods</a:t>
            </a:r>
            <a:r>
              <a:rPr lang="en-CA" sz="1200" b="0" i="0" u="none" strike="noStrike" kern="1200" baseline="0" dirty="0">
                <a:solidFill>
                  <a:schemeClr val="tx1"/>
                </a:solidFill>
                <a:latin typeface="+mn-lt"/>
                <a:ea typeface="+mn-ea"/>
                <a:cs typeface="+mn-cs"/>
              </a:rPr>
              <a:t>); its micro- and macronutrient content does not fulfill the needs of humans or mice </a:t>
            </a:r>
          </a:p>
          <a:p>
            <a:endParaRPr lang="en-CA"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Greater than or equal to 50% similarity to donor was considered very similar and successful humanization.</a:t>
            </a:r>
          </a:p>
          <a:p>
            <a:endParaRPr lang="en-CA"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Of the 19 donor samples, eight produced transplantation efficiencies of ≥50%. When we restricted our analysis to the eight donor samples producing &gt;50% transplantation efficiency, the discordant growth phenotypes between recipients of healthy versus undernourished microbiota were pronounced (weight gain, p&lt;0.0001; lean mass gain, p=0.0005; 2-way ANOVA). Importantly, there was no significant difference in fat mass (p=0.78, 2-way ANOVA, Table S6B) or food consumption (p&gt;0.05, Student’s t-test; Fig. 2B,C; Tables S6A,B, and S7) between the groups</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6</a:t>
            </a:fld>
            <a:endParaRPr lang="en-CA"/>
          </a:p>
        </p:txBody>
      </p:sp>
    </p:spTree>
    <p:extLst>
      <p:ext uri="{BB962C8B-B14F-4D97-AF65-F5344CB8AC3E}">
        <p14:creationId xmlns:p14="http://schemas.microsoft.com/office/powerpoint/2010/main" val="2169252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arenBoth"/>
            </a:pPr>
            <a:r>
              <a:rPr lang="en-CA" sz="1200" b="0" i="0" u="none" strike="noStrike" kern="1200" baseline="0" dirty="0">
                <a:solidFill>
                  <a:schemeClr val="tx1"/>
                </a:solidFill>
                <a:latin typeface="+mn-lt"/>
                <a:ea typeface="+mn-ea"/>
                <a:cs typeface="+mn-cs"/>
              </a:rPr>
              <a:t>Experimental design of microbiota screen. Mice (4.5-weeks old) were switched to the M8 diet three days prior to gavage with the selected microbiota donor’s fecal sample (</a:t>
            </a:r>
            <a:r>
              <a:rPr lang="en-CA" sz="1200" b="0" i="1" u="none" strike="noStrike" kern="1200" baseline="0" dirty="0">
                <a:solidFill>
                  <a:schemeClr val="tx1"/>
                </a:solidFill>
                <a:latin typeface="+mn-lt"/>
                <a:ea typeface="+mn-ea"/>
                <a:cs typeface="+mn-cs"/>
              </a:rPr>
              <a:t>n</a:t>
            </a:r>
            <a:r>
              <a:rPr lang="en-CA" sz="1200" b="0" i="0" u="none" strike="noStrike" kern="1200" baseline="0" dirty="0">
                <a:solidFill>
                  <a:schemeClr val="tx1"/>
                </a:solidFill>
                <a:latin typeface="+mn-lt"/>
                <a:ea typeface="+mn-ea"/>
                <a:cs typeface="+mn-cs"/>
              </a:rPr>
              <a:t>=5 mice per donor). Fecal samples, body weight and body composition were defined at the indicated time. </a:t>
            </a:r>
          </a:p>
          <a:p>
            <a:pPr marL="0" indent="0">
              <a:buNone/>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(B,C) </a:t>
            </a:r>
            <a:r>
              <a:rPr lang="en-CA" sz="1200" b="0" i="0" u="none" strike="noStrike" kern="1200" baseline="0" dirty="0">
                <a:solidFill>
                  <a:schemeClr val="tx1"/>
                </a:solidFill>
                <a:latin typeface="+mn-lt"/>
                <a:ea typeface="+mn-ea"/>
                <a:cs typeface="+mn-cs"/>
              </a:rPr>
              <a:t>Gnotobiotic mice colonized with fecal samples from healthy children gain more total body weight (panel </a:t>
            </a:r>
            <a:r>
              <a:rPr lang="en-CA" sz="1200" b="1" i="0" u="none" strike="noStrike" kern="1200" baseline="0" dirty="0">
                <a:solidFill>
                  <a:schemeClr val="tx1"/>
                </a:solidFill>
                <a:latin typeface="+mn-lt"/>
                <a:ea typeface="+mn-ea"/>
                <a:cs typeface="+mn-cs"/>
              </a:rPr>
              <a:t>B</a:t>
            </a:r>
            <a:r>
              <a:rPr lang="en-CA" sz="1200" b="0" i="0" u="none" strike="noStrike" kern="1200" baseline="0" dirty="0">
                <a:solidFill>
                  <a:schemeClr val="tx1"/>
                </a:solidFill>
                <a:latin typeface="+mn-lt"/>
                <a:ea typeface="+mn-ea"/>
                <a:cs typeface="+mn-cs"/>
              </a:rPr>
              <a:t>) and lean mass (panel </a:t>
            </a:r>
            <a:r>
              <a:rPr lang="en-CA" sz="1200" b="1" i="0" u="none" strike="noStrike" kern="1200" baseline="0" dirty="0">
                <a:solidFill>
                  <a:schemeClr val="tx1"/>
                </a:solidFill>
                <a:latin typeface="+mn-lt"/>
                <a:ea typeface="+mn-ea"/>
                <a:cs typeface="+mn-cs"/>
              </a:rPr>
              <a:t>C</a:t>
            </a:r>
            <a:r>
              <a:rPr lang="en-CA" sz="1200" b="0" i="0" u="none" strike="noStrike" kern="1200" baseline="0" dirty="0">
                <a:solidFill>
                  <a:schemeClr val="tx1"/>
                </a:solidFill>
                <a:latin typeface="+mn-lt"/>
                <a:ea typeface="+mn-ea"/>
                <a:cs typeface="+mn-cs"/>
              </a:rPr>
              <a:t>) than mice colonized with microbiota from undernourished donors (</a:t>
            </a:r>
            <a:r>
              <a:rPr lang="en-CA" sz="1200" b="0" i="0" u="none" strike="noStrike" kern="1200" baseline="0" dirty="0" err="1">
                <a:solidFill>
                  <a:schemeClr val="tx1"/>
                </a:solidFill>
                <a:latin typeface="+mn-lt"/>
                <a:ea typeface="+mn-ea"/>
                <a:cs typeface="+mn-cs"/>
              </a:rPr>
              <a:t>mean±SEM</a:t>
            </a:r>
            <a:r>
              <a:rPr lang="en-CA" sz="1200" b="0" i="0" u="none" strike="noStrike" kern="1200" baseline="0" dirty="0">
                <a:solidFill>
                  <a:schemeClr val="tx1"/>
                </a:solidFill>
                <a:latin typeface="+mn-lt"/>
                <a:ea typeface="+mn-ea"/>
                <a:cs typeface="+mn-cs"/>
              </a:rPr>
              <a:t> shown; p-values shown for donor status effect based on 2-way ANOVA). All recipient mice harbor microbiota that represent &gt;50% of OTU diversity present in the intact uncultured donor’s sample. </a:t>
            </a:r>
          </a:p>
          <a:p>
            <a:pPr marL="0" indent="0">
              <a:buNone/>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(D) </a:t>
            </a:r>
            <a:r>
              <a:rPr lang="en-CA" sz="1200" b="0" i="0" u="none" strike="noStrike" kern="1200" baseline="0" dirty="0">
                <a:solidFill>
                  <a:schemeClr val="tx1"/>
                </a:solidFill>
                <a:latin typeface="+mn-lt"/>
                <a:ea typeface="+mn-ea"/>
                <a:cs typeface="+mn-cs"/>
              </a:rPr>
              <a:t>The 30 most weight-gain discriminatory OTUs and their taxonomic assignments, ranked by feature importance (mean MSE±SD values are plotted). The weight gain model explained ~66% of the observed phenotypic variation (p&lt;0.0001, permutation test; 999 permutations). Taxa in red indicate OTUs that appear within the 30 most discriminatory OTUs for both the weight and lean mass gain Random Forests-based models. Taxa in purple indicate species that appear in the 25-member sparse Random Forests-derived model of Malawian gut microbiota maturation. Bars to the right of the OTU ID numbers represent Spearman’s rank correlation of the same OTU ID to chronological age within the healthy Malawian infant/child cohort (see Table S9) </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7</a:t>
            </a:fld>
            <a:endParaRPr lang="en-CA"/>
          </a:p>
        </p:txBody>
      </p:sp>
    </p:spTree>
    <p:extLst>
      <p:ext uri="{BB962C8B-B14F-4D97-AF65-F5344CB8AC3E}">
        <p14:creationId xmlns:p14="http://schemas.microsoft.com/office/powerpoint/2010/main" val="1310375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baseline="0" dirty="0">
                <a:solidFill>
                  <a:schemeClr val="tx1"/>
                </a:solidFill>
                <a:latin typeface="+mn-lt"/>
                <a:ea typeface="+mn-ea"/>
                <a:cs typeface="+mn-cs"/>
              </a:rPr>
              <a:t>(C) </a:t>
            </a:r>
            <a:r>
              <a:rPr lang="en-CA" sz="1200" b="0" i="0" u="none" strike="noStrike" kern="1200" baseline="0" dirty="0">
                <a:solidFill>
                  <a:schemeClr val="tx1"/>
                </a:solidFill>
                <a:latin typeface="+mn-lt"/>
                <a:ea typeface="+mn-ea"/>
                <a:cs typeface="+mn-cs"/>
              </a:rPr>
              <a:t>Heatmap showing results of the invasion assay. Each row represents a species-level taxon, while each column represents a mouse at a given day post colonization (</a:t>
            </a:r>
            <a:r>
              <a:rPr lang="en-CA" sz="1200" b="0" i="0" u="none" strike="noStrike" kern="1200" baseline="0" dirty="0" err="1">
                <a:solidFill>
                  <a:schemeClr val="tx1"/>
                </a:solidFill>
                <a:latin typeface="+mn-lt"/>
                <a:ea typeface="+mn-ea"/>
                <a:cs typeface="+mn-cs"/>
              </a:rPr>
              <a:t>dpc</a:t>
            </a:r>
            <a:r>
              <a:rPr lang="en-CA" sz="1200" b="0" i="0" u="none" strike="noStrike" kern="1200" baseline="0" dirty="0">
                <a:solidFill>
                  <a:schemeClr val="tx1"/>
                </a:solidFill>
                <a:latin typeface="+mn-lt"/>
                <a:ea typeface="+mn-ea"/>
                <a:cs typeface="+mn-cs"/>
              </a:rPr>
              <a:t>); rows of the heatmap were hierarchically clustered according to pair-wise distances using Pearson correlation. Bars at the right side of each experimental arm represent the fold-change (fc) in that species’ relative abundance before and after cohousing (fold-change defined by the log2[(average relative abundance of species post cohousing (days 7 through 22))/(average relative abundance of species before cohousing (day 4))]. Species in red represent those identified as one of the top 30 growth-discriminatory taxa by the weight or lean mass gain Random Forests-based models shown in Fig. 2. </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9</a:t>
            </a:fld>
            <a:endParaRPr lang="en-CA"/>
          </a:p>
        </p:txBody>
      </p:sp>
    </p:spTree>
    <p:extLst>
      <p:ext uri="{BB962C8B-B14F-4D97-AF65-F5344CB8AC3E}">
        <p14:creationId xmlns:p14="http://schemas.microsoft.com/office/powerpoint/2010/main" val="4062662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baseline="0" dirty="0">
                <a:solidFill>
                  <a:schemeClr val="tx1"/>
                </a:solidFill>
                <a:latin typeface="+mn-lt"/>
                <a:ea typeface="+mn-ea"/>
                <a:cs typeface="+mn-cs"/>
              </a:rPr>
              <a:t>Discordant growth phenotypes transmitted by two exemplary </a:t>
            </a:r>
            <a:r>
              <a:rPr lang="en-CA" sz="1200" b="1" i="0" u="none" strike="noStrike" kern="1200" baseline="0" dirty="0" err="1">
                <a:solidFill>
                  <a:schemeClr val="tx1"/>
                </a:solidFill>
                <a:latin typeface="+mn-lt"/>
                <a:ea typeface="+mn-ea"/>
                <a:cs typeface="+mn-cs"/>
              </a:rPr>
              <a:t>iLiNS</a:t>
            </a:r>
            <a:r>
              <a:rPr lang="en-CA" sz="1200" b="1" i="0" u="none" strike="noStrike" kern="1200" baseline="0" dirty="0">
                <a:solidFill>
                  <a:schemeClr val="tx1"/>
                </a:solidFill>
                <a:latin typeface="+mn-lt"/>
                <a:ea typeface="+mn-ea"/>
                <a:cs typeface="+mn-cs"/>
              </a:rPr>
              <a:t>-DYAD-M donor gut communities: one from a healthy 6-month-old donor with normal gut</a:t>
            </a:r>
          </a:p>
          <a:p>
            <a:r>
              <a:rPr lang="en-CA" sz="1200" b="1" i="0" u="none" strike="noStrike" kern="1200" baseline="0" dirty="0">
                <a:solidFill>
                  <a:schemeClr val="tx1"/>
                </a:solidFill>
                <a:latin typeface="+mn-lt"/>
                <a:ea typeface="+mn-ea"/>
                <a:cs typeface="+mn-cs"/>
              </a:rPr>
              <a:t>microbiota maturity and the other from a severely stunted/underweight 6-monthold donor with significant microbiota immaturity. </a:t>
            </a:r>
          </a:p>
          <a:p>
            <a:endParaRPr lang="en-CA" sz="1200" b="1" i="0" u="none" strike="noStrike" kern="1200" baseline="0" dirty="0">
              <a:solidFill>
                <a:schemeClr val="tx1"/>
              </a:solidFill>
              <a:latin typeface="+mn-lt"/>
              <a:ea typeface="+mn-ea"/>
              <a:cs typeface="+mn-cs"/>
            </a:endParaRPr>
          </a:p>
          <a:p>
            <a:pPr marL="228600" indent="-228600">
              <a:buAutoNum type="alphaUcParenBoth"/>
            </a:pPr>
            <a:r>
              <a:rPr lang="en-CA" sz="1200" b="0" i="0" u="none" strike="noStrike" kern="1200" baseline="0" dirty="0">
                <a:solidFill>
                  <a:schemeClr val="tx1"/>
                </a:solidFill>
                <a:latin typeface="+mn-lt"/>
                <a:ea typeface="+mn-ea"/>
                <a:cs typeface="+mn-cs"/>
              </a:rPr>
              <a:t>Gain of lean body mass (</a:t>
            </a:r>
            <a:r>
              <a:rPr lang="en-CA" sz="1200" b="0" i="1" u="none" strike="noStrike" kern="1200" baseline="0" dirty="0">
                <a:solidFill>
                  <a:schemeClr val="tx1"/>
                </a:solidFill>
                <a:latin typeface="+mn-lt"/>
                <a:ea typeface="+mn-ea"/>
                <a:cs typeface="+mn-cs"/>
              </a:rPr>
              <a:t>N </a:t>
            </a:r>
            <a:r>
              <a:rPr lang="en-CA" sz="1200" b="0" i="0" u="none" strike="noStrike" kern="1200" baseline="0" dirty="0">
                <a:solidFill>
                  <a:schemeClr val="tx1"/>
                </a:solidFill>
                <a:latin typeface="+mn-lt"/>
                <a:ea typeface="+mn-ea"/>
                <a:cs typeface="+mn-cs"/>
              </a:rPr>
              <a:t>= 5 recipients/donor microbiota). </a:t>
            </a:r>
            <a:r>
              <a:rPr lang="en-CA" sz="1200" b="0" i="0" u="none" strike="noStrike" kern="1200" baseline="0" dirty="0" err="1">
                <a:solidFill>
                  <a:schemeClr val="tx1"/>
                </a:solidFill>
                <a:latin typeface="+mn-lt"/>
                <a:ea typeface="+mn-ea"/>
                <a:cs typeface="+mn-cs"/>
              </a:rPr>
              <a:t>Mean±SEM</a:t>
            </a:r>
            <a:r>
              <a:rPr lang="en-CA" sz="1200" b="0" i="0" u="none" strike="noStrike" kern="1200" baseline="0" dirty="0">
                <a:solidFill>
                  <a:schemeClr val="tx1"/>
                </a:solidFill>
                <a:latin typeface="+mn-lt"/>
                <a:ea typeface="+mn-ea"/>
                <a:cs typeface="+mn-cs"/>
              </a:rPr>
              <a:t> values are shown. </a:t>
            </a:r>
            <a:r>
              <a:rPr lang="en-CA" sz="1200" b="0" i="1" u="none" strike="noStrike" kern="1200" baseline="0" dirty="0">
                <a:solidFill>
                  <a:schemeClr val="tx1"/>
                </a:solidFill>
                <a:latin typeface="+mn-lt"/>
                <a:ea typeface="+mn-ea"/>
                <a:cs typeface="+mn-cs"/>
              </a:rPr>
              <a:t>P </a:t>
            </a:r>
            <a:r>
              <a:rPr lang="en-CA" sz="1200" b="0" i="0" u="none" strike="noStrike" kern="1200" baseline="0" dirty="0">
                <a:solidFill>
                  <a:schemeClr val="tx1"/>
                </a:solidFill>
                <a:latin typeface="+mn-lt"/>
                <a:ea typeface="+mn-ea"/>
                <a:cs typeface="+mn-cs"/>
              </a:rPr>
              <a:t>&lt; 0.0001 (2-way ANOVA). </a:t>
            </a:r>
          </a:p>
          <a:p>
            <a:pPr marL="228600" indent="-228600">
              <a:buAutoNum type="alphaUcParenBoth"/>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(B) </a:t>
            </a:r>
            <a:r>
              <a:rPr lang="en-CA" sz="1200" b="0" i="0" u="none" strike="noStrike" kern="1200" baseline="0" dirty="0">
                <a:solidFill>
                  <a:schemeClr val="tx1"/>
                </a:solidFill>
                <a:latin typeface="+mn-lt"/>
                <a:ea typeface="+mn-ea"/>
                <a:cs typeface="+mn-cs"/>
              </a:rPr>
              <a:t>Bacterial composition of the fecal microbiota of gnotobiotic mice in the</a:t>
            </a:r>
          </a:p>
          <a:p>
            <a:r>
              <a:rPr lang="en-CA" sz="1200" b="0" i="0" u="none" strike="noStrike" kern="1200" baseline="0" dirty="0">
                <a:solidFill>
                  <a:schemeClr val="tx1"/>
                </a:solidFill>
                <a:latin typeface="+mn-lt"/>
                <a:ea typeface="+mn-ea"/>
                <a:cs typeface="+mn-cs"/>
              </a:rPr>
              <a:t>cohousing experiments (relative abundances, averaged over all time points, of taxa from all animals in each treatment group). Abbreviations: ‘screen’, initial survey of mice</a:t>
            </a:r>
          </a:p>
          <a:p>
            <a:r>
              <a:rPr lang="en-CA" sz="1200" b="0" i="0" u="none" strike="noStrike" kern="1200" baseline="0" dirty="0">
                <a:solidFill>
                  <a:schemeClr val="tx1"/>
                </a:solidFill>
                <a:latin typeface="+mn-lt"/>
                <a:ea typeface="+mn-ea"/>
                <a:cs typeface="+mn-cs"/>
              </a:rPr>
              <a:t>harboring donor microbiota; ‘H’, </a:t>
            </a:r>
            <a:r>
              <a:rPr lang="en-CA" sz="1200" b="0" i="0" u="none" strike="noStrike" kern="1200" baseline="0" dirty="0" err="1">
                <a:solidFill>
                  <a:schemeClr val="tx1"/>
                </a:solidFill>
                <a:latin typeface="+mn-lt"/>
                <a:ea typeface="+mn-ea"/>
                <a:cs typeface="+mn-cs"/>
              </a:rPr>
              <a:t>cagemates</a:t>
            </a:r>
            <a:r>
              <a:rPr lang="en-CA" sz="1200" b="0" i="0" u="none" strike="noStrike" kern="1200" baseline="0" dirty="0">
                <a:solidFill>
                  <a:schemeClr val="tx1"/>
                </a:solidFill>
                <a:latin typeface="+mn-lt"/>
                <a:ea typeface="+mn-ea"/>
                <a:cs typeface="+mn-cs"/>
              </a:rPr>
              <a:t> colonized with the healthy donor’s microbiota in each cohousing experiment; ‘Un’, </a:t>
            </a:r>
            <a:r>
              <a:rPr lang="en-CA" sz="1200" b="0" i="0" u="none" strike="noStrike" kern="1200" baseline="0" dirty="0" err="1">
                <a:solidFill>
                  <a:schemeClr val="tx1"/>
                </a:solidFill>
                <a:latin typeface="+mn-lt"/>
                <a:ea typeface="+mn-ea"/>
                <a:cs typeface="+mn-cs"/>
              </a:rPr>
              <a:t>cagemates</a:t>
            </a:r>
            <a:r>
              <a:rPr lang="en-CA" sz="1200" b="0" i="0" u="none" strike="noStrike" kern="1200" baseline="0" dirty="0">
                <a:solidFill>
                  <a:schemeClr val="tx1"/>
                </a:solidFill>
                <a:latin typeface="+mn-lt"/>
                <a:ea typeface="+mn-ea"/>
                <a:cs typeface="+mn-cs"/>
              </a:rPr>
              <a:t> colonized with the severely</a:t>
            </a:r>
          </a:p>
          <a:p>
            <a:r>
              <a:rPr lang="en-CA" sz="1200" b="0" i="0" u="none" strike="noStrike" kern="1200" baseline="0" dirty="0">
                <a:solidFill>
                  <a:schemeClr val="tx1"/>
                </a:solidFill>
                <a:latin typeface="+mn-lt"/>
                <a:ea typeface="+mn-ea"/>
                <a:cs typeface="+mn-cs"/>
              </a:rPr>
              <a:t>stunted/underweight donor’s microbiota.</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12</a:t>
            </a:fld>
            <a:endParaRPr lang="en-CA"/>
          </a:p>
        </p:txBody>
      </p:sp>
    </p:spTree>
    <p:extLst>
      <p:ext uri="{BB962C8B-B14F-4D97-AF65-F5344CB8AC3E}">
        <p14:creationId xmlns:p14="http://schemas.microsoft.com/office/powerpoint/2010/main" val="260026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baseline="0" dirty="0">
                <a:solidFill>
                  <a:schemeClr val="tx1"/>
                </a:solidFill>
                <a:latin typeface="+mn-lt"/>
                <a:ea typeface="+mn-ea"/>
                <a:cs typeface="+mn-cs"/>
              </a:rPr>
              <a:t>(D) </a:t>
            </a:r>
            <a:r>
              <a:rPr lang="en-CA" sz="1200" b="0" i="0" u="none" strike="noStrike" kern="1200" baseline="0" dirty="0">
                <a:solidFill>
                  <a:schemeClr val="tx1"/>
                </a:solidFill>
                <a:latin typeface="+mn-lt"/>
                <a:ea typeface="+mn-ea"/>
                <a:cs typeface="+mn-cs"/>
              </a:rPr>
              <a:t>The effects of treatment with the consortium on host metabolism (p&lt;0.05 for all metabolites shown, Student’s t-test). Each row represents a metabolite from a given tissue, while each column represents an individual mouse. Tissues were collected 21 days after colonization. </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13</a:t>
            </a:fld>
            <a:endParaRPr lang="en-CA"/>
          </a:p>
        </p:txBody>
      </p:sp>
    </p:spTree>
    <p:extLst>
      <p:ext uri="{BB962C8B-B14F-4D97-AF65-F5344CB8AC3E}">
        <p14:creationId xmlns:p14="http://schemas.microsoft.com/office/powerpoint/2010/main" val="8485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619474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325350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148890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361367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1854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5D2AC19-811E-4050-B78A-94BD23C8D644}" type="datetimeFigureOut">
              <a:rPr lang="en-CA" smtClean="0"/>
              <a:t>2017-02-08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175007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5D2AC19-811E-4050-B78A-94BD23C8D644}" type="datetimeFigureOut">
              <a:rPr lang="en-CA" smtClean="0"/>
              <a:t>2017-02-08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3728899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5D2AC19-811E-4050-B78A-94BD23C8D644}" type="datetimeFigureOut">
              <a:rPr lang="en-CA" smtClean="0"/>
              <a:t>2017-02-08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1345603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2AC19-811E-4050-B78A-94BD23C8D644}" type="datetimeFigureOut">
              <a:rPr lang="en-CA" smtClean="0"/>
              <a:t>2017-02-08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268694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D2AC19-811E-4050-B78A-94BD23C8D644}" type="datetimeFigureOut">
              <a:rPr lang="en-CA" smtClean="0"/>
              <a:t>2017-02-08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2194192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D2AC19-811E-4050-B78A-94BD23C8D644}" type="datetimeFigureOut">
              <a:rPr lang="en-CA" smtClean="0"/>
              <a:t>2017-02-08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246993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2AC19-811E-4050-B78A-94BD23C8D644}" type="datetimeFigureOut">
              <a:rPr lang="en-CA" smtClean="0"/>
              <a:t>2017-02-08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48457-0CA6-4DB6-B12D-68E3B4B4A6AF}" type="slidenum">
              <a:rPr lang="en-CA" smtClean="0"/>
              <a:t>‹#›</a:t>
            </a:fld>
            <a:endParaRPr lang="en-CA"/>
          </a:p>
        </p:txBody>
      </p:sp>
    </p:spTree>
    <p:extLst>
      <p:ext uri="{BB962C8B-B14F-4D97-AF65-F5344CB8AC3E}">
        <p14:creationId xmlns:p14="http://schemas.microsoft.com/office/powerpoint/2010/main" val="2832471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image" Target="../media/image10.tif"/><Relationship Id="rId1" Type="http://schemas.openxmlformats.org/officeDocument/2006/relationships/slideLayout" Target="../slideLayouts/slideLayout2.xml"/><Relationship Id="rId4" Type="http://schemas.openxmlformats.org/officeDocument/2006/relationships/image" Target="../media/image18.tif"/></Relationships>
</file>

<file path=ppt/slides/_rels/slide12.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tif"/></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tif"/></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tif"/></Relationships>
</file>

<file path=ppt/slides/_rels/slide8.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50154"/>
            <a:ext cx="9144000" cy="2387600"/>
          </a:xfrm>
        </p:spPr>
        <p:txBody>
          <a:bodyPr>
            <a:normAutofit fontScale="90000"/>
          </a:bodyPr>
          <a:lstStyle/>
          <a:p>
            <a:r>
              <a:rPr lang="en-CA" dirty="0"/>
              <a:t>Gut Bacteria that Prevent Growth Impairments Transmitted by Microbiota from Malnourished Children</a:t>
            </a:r>
          </a:p>
        </p:txBody>
      </p:sp>
      <p:sp>
        <p:nvSpPr>
          <p:cNvPr id="3" name="Subtitle 2"/>
          <p:cNvSpPr>
            <a:spLocks noGrp="1"/>
          </p:cNvSpPr>
          <p:nvPr>
            <p:ph type="subTitle" idx="1"/>
          </p:nvPr>
        </p:nvSpPr>
        <p:spPr>
          <a:xfrm>
            <a:off x="1524000" y="4329829"/>
            <a:ext cx="9144000" cy="1655762"/>
          </a:xfrm>
        </p:spPr>
        <p:txBody>
          <a:bodyPr/>
          <a:lstStyle/>
          <a:p>
            <a:r>
              <a:rPr lang="en-CA" dirty="0">
                <a:solidFill>
                  <a:schemeClr val="bg1">
                    <a:lumMod val="50000"/>
                  </a:schemeClr>
                </a:solidFill>
              </a:rPr>
              <a:t>Marc Sze</a:t>
            </a:r>
          </a:p>
          <a:p>
            <a:r>
              <a:rPr lang="en-CA" dirty="0">
                <a:solidFill>
                  <a:schemeClr val="bg1">
                    <a:lumMod val="50000"/>
                  </a:schemeClr>
                </a:solidFill>
              </a:rPr>
              <a:t>Journal Club</a:t>
            </a:r>
          </a:p>
          <a:p>
            <a:r>
              <a:rPr lang="en-CA" dirty="0">
                <a:solidFill>
                  <a:schemeClr val="bg1">
                    <a:lumMod val="50000"/>
                  </a:schemeClr>
                </a:solidFill>
              </a:rPr>
              <a:t>February 9</a:t>
            </a:r>
            <a:r>
              <a:rPr lang="en-CA" baseline="30000" dirty="0">
                <a:solidFill>
                  <a:schemeClr val="bg1">
                    <a:lumMod val="50000"/>
                  </a:schemeClr>
                </a:solidFill>
              </a:rPr>
              <a:t>th</a:t>
            </a:r>
            <a:r>
              <a:rPr lang="en-CA" dirty="0">
                <a:solidFill>
                  <a:schemeClr val="bg1">
                    <a:lumMod val="50000"/>
                  </a:schemeClr>
                </a:solidFill>
              </a:rPr>
              <a:t>, 2017</a:t>
            </a:r>
          </a:p>
        </p:txBody>
      </p:sp>
    </p:spTree>
    <p:extLst>
      <p:ext uri="{BB962C8B-B14F-4D97-AF65-F5344CB8AC3E}">
        <p14:creationId xmlns:p14="http://schemas.microsoft.com/office/powerpoint/2010/main" val="19087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Methods: Mouse Part 3</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942" y="2199469"/>
            <a:ext cx="7731970" cy="2970841"/>
          </a:xfrm>
          <a:prstGeom prst="rect">
            <a:avLst/>
          </a:prstGeom>
        </p:spPr>
      </p:pic>
    </p:spTree>
    <p:extLst>
      <p:ext uri="{BB962C8B-B14F-4D97-AF65-F5344CB8AC3E}">
        <p14:creationId xmlns:p14="http://schemas.microsoft.com/office/powerpoint/2010/main" val="1990677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Mouse Part 3</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866"/>
          <a:stretch/>
        </p:blipFill>
        <p:spPr>
          <a:xfrm>
            <a:off x="359921" y="1739371"/>
            <a:ext cx="3208173" cy="4029132"/>
          </a:xfrm>
          <a:prstGeom prst="rect">
            <a:avLst/>
          </a:prstGeom>
        </p:spPr>
      </p:pic>
      <p:cxnSp>
        <p:nvCxnSpPr>
          <p:cNvPr id="6" name="Straight Connector 5"/>
          <p:cNvCxnSpPr/>
          <p:nvPr/>
        </p:nvCxnSpPr>
        <p:spPr>
          <a:xfrm flipH="1" flipV="1">
            <a:off x="2363818" y="1848255"/>
            <a:ext cx="19456" cy="158074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V="1">
            <a:off x="900211" y="2692400"/>
            <a:ext cx="2438400" cy="50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2586068" y="3791355"/>
            <a:ext cx="19456" cy="158074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900211" y="4508500"/>
            <a:ext cx="2438400" cy="50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0674" r="49036"/>
          <a:stretch/>
        </p:blipFill>
        <p:spPr>
          <a:xfrm>
            <a:off x="3592296" y="1857983"/>
            <a:ext cx="2896054" cy="2120461"/>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52106"/>
          <a:stretch/>
        </p:blipFill>
        <p:spPr>
          <a:xfrm>
            <a:off x="3745148" y="3783378"/>
            <a:ext cx="2584448" cy="2254255"/>
          </a:xfrm>
          <a:prstGeom prst="rect">
            <a:avLst/>
          </a:prstGeom>
        </p:spPr>
      </p:pic>
      <p:sp>
        <p:nvSpPr>
          <p:cNvPr id="17" name="Rectangle 16"/>
          <p:cNvSpPr/>
          <p:nvPr/>
        </p:nvSpPr>
        <p:spPr>
          <a:xfrm>
            <a:off x="282101" y="1643974"/>
            <a:ext cx="3346315" cy="4260715"/>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152" y="1457494"/>
            <a:ext cx="4244680" cy="4476377"/>
          </a:xfrm>
          <a:prstGeom prst="rect">
            <a:avLst/>
          </a:prstGeom>
        </p:spPr>
      </p:pic>
      <p:sp>
        <p:nvSpPr>
          <p:cNvPr id="19" name="Rectangle 18"/>
          <p:cNvSpPr/>
          <p:nvPr/>
        </p:nvSpPr>
        <p:spPr>
          <a:xfrm>
            <a:off x="9382125" y="4600575"/>
            <a:ext cx="14001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9382125" y="5191125"/>
            <a:ext cx="14001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0160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Part 3</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7301"/>
          <a:stretch/>
        </p:blipFill>
        <p:spPr>
          <a:xfrm>
            <a:off x="3151631" y="1463801"/>
            <a:ext cx="3639694" cy="513839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1319" t="3528" r="3031"/>
          <a:stretch/>
        </p:blipFill>
        <p:spPr>
          <a:xfrm>
            <a:off x="6905624" y="401330"/>
            <a:ext cx="2695575" cy="6456670"/>
          </a:xfrm>
          <a:prstGeom prst="rect">
            <a:avLst/>
          </a:prstGeom>
        </p:spPr>
      </p:pic>
      <p:sp>
        <p:nvSpPr>
          <p:cNvPr id="6" name="Rectangle 5"/>
          <p:cNvSpPr/>
          <p:nvPr/>
        </p:nvSpPr>
        <p:spPr>
          <a:xfrm>
            <a:off x="7324725" y="2495550"/>
            <a:ext cx="1314450" cy="133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5133975" y="4543425"/>
            <a:ext cx="1676399" cy="542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7277101" y="1657351"/>
            <a:ext cx="1352550" cy="1143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5153026" y="2409825"/>
            <a:ext cx="1590674" cy="1343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9115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Mouse Part 3</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60"/>
          <a:stretch/>
        </p:blipFill>
        <p:spPr>
          <a:xfrm>
            <a:off x="3228975" y="1356704"/>
            <a:ext cx="5600700" cy="4974124"/>
          </a:xfrm>
          <a:prstGeom prst="rect">
            <a:avLst/>
          </a:prstGeom>
        </p:spPr>
      </p:pic>
    </p:spTree>
    <p:extLst>
      <p:ext uri="{BB962C8B-B14F-4D97-AF65-F5344CB8AC3E}">
        <p14:creationId xmlns:p14="http://schemas.microsoft.com/office/powerpoint/2010/main" val="355418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 learned…</a:t>
            </a:r>
          </a:p>
        </p:txBody>
      </p:sp>
      <p:sp>
        <p:nvSpPr>
          <p:cNvPr id="4" name="Title 1"/>
          <p:cNvSpPr txBox="1">
            <a:spLocks/>
          </p:cNvSpPr>
          <p:nvPr/>
        </p:nvSpPr>
        <p:spPr>
          <a:xfrm>
            <a:off x="838200" y="28027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The devil is in the details…and they are really easy to miss!</a:t>
            </a:r>
          </a:p>
        </p:txBody>
      </p:sp>
    </p:spTree>
    <p:extLst>
      <p:ext uri="{BB962C8B-B14F-4D97-AF65-F5344CB8AC3E}">
        <p14:creationId xmlns:p14="http://schemas.microsoft.com/office/powerpoint/2010/main" val="74463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4416" y="1321550"/>
            <a:ext cx="6270172" cy="5464310"/>
          </a:xfrm>
          <a:prstGeom prst="rect">
            <a:avLst/>
          </a:prstGeom>
        </p:spPr>
      </p:pic>
      <p:pic>
        <p:nvPicPr>
          <p:cNvPr id="4" name="Picture 3"/>
          <p:cNvPicPr>
            <a:picLocks noChangeAspect="1"/>
          </p:cNvPicPr>
          <p:nvPr/>
        </p:nvPicPr>
        <p:blipFill>
          <a:blip r:embed="rId3"/>
          <a:stretch>
            <a:fillRect/>
          </a:stretch>
        </p:blipFill>
        <p:spPr>
          <a:xfrm>
            <a:off x="1242269" y="3429000"/>
            <a:ext cx="9259592" cy="695422"/>
          </a:xfrm>
          <a:prstGeom prst="rect">
            <a:avLst/>
          </a:prstGeom>
        </p:spPr>
      </p:pic>
    </p:spTree>
    <p:extLst>
      <p:ext uri="{BB962C8B-B14F-4D97-AF65-F5344CB8AC3E}">
        <p14:creationId xmlns:p14="http://schemas.microsoft.com/office/powerpoint/2010/main" val="317243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 Overview</a:t>
            </a:r>
          </a:p>
        </p:txBody>
      </p:sp>
      <p:sp>
        <p:nvSpPr>
          <p:cNvPr id="4" name="TextBox 3"/>
          <p:cNvSpPr txBox="1"/>
          <p:nvPr/>
        </p:nvSpPr>
        <p:spPr>
          <a:xfrm>
            <a:off x="3117623" y="5192487"/>
            <a:ext cx="1718740" cy="646331"/>
          </a:xfrm>
          <a:prstGeom prst="rect">
            <a:avLst/>
          </a:prstGeom>
          <a:noFill/>
        </p:spPr>
        <p:txBody>
          <a:bodyPr wrap="none" rtlCol="0">
            <a:spAutoFit/>
          </a:bodyPr>
          <a:lstStyle/>
          <a:p>
            <a:pPr algn="ctr"/>
            <a:r>
              <a:rPr lang="en-CA" dirty="0"/>
              <a:t>Undernourished</a:t>
            </a:r>
          </a:p>
          <a:p>
            <a:pPr algn="ctr"/>
            <a:r>
              <a:rPr lang="en-CA" dirty="0"/>
              <a:t>Children</a:t>
            </a:r>
          </a:p>
        </p:txBody>
      </p:sp>
      <p:sp>
        <p:nvSpPr>
          <p:cNvPr id="5" name="TextBox 4"/>
          <p:cNvSpPr txBox="1"/>
          <p:nvPr/>
        </p:nvSpPr>
        <p:spPr>
          <a:xfrm>
            <a:off x="1362266" y="1632857"/>
            <a:ext cx="2359428" cy="369332"/>
          </a:xfrm>
          <a:prstGeom prst="rect">
            <a:avLst/>
          </a:prstGeom>
          <a:noFill/>
        </p:spPr>
        <p:txBody>
          <a:bodyPr wrap="none" rtlCol="0">
            <a:spAutoFit/>
          </a:bodyPr>
          <a:lstStyle/>
          <a:p>
            <a:r>
              <a:rPr lang="en-CA" dirty="0"/>
              <a:t>Host Chronological Age</a:t>
            </a:r>
          </a:p>
        </p:txBody>
      </p:sp>
      <p:sp>
        <p:nvSpPr>
          <p:cNvPr id="6" name="TextBox 5"/>
          <p:cNvSpPr txBox="1"/>
          <p:nvPr/>
        </p:nvSpPr>
        <p:spPr>
          <a:xfrm>
            <a:off x="1492894" y="2845839"/>
            <a:ext cx="2199833" cy="369332"/>
          </a:xfrm>
          <a:prstGeom prst="rect">
            <a:avLst/>
          </a:prstGeom>
          <a:noFill/>
        </p:spPr>
        <p:txBody>
          <a:bodyPr wrap="none" rtlCol="0">
            <a:spAutoFit/>
          </a:bodyPr>
          <a:lstStyle/>
          <a:p>
            <a:r>
              <a:rPr lang="en-CA" dirty="0"/>
              <a:t>Bacterial Microbiome</a:t>
            </a:r>
          </a:p>
        </p:txBody>
      </p:sp>
      <p:sp>
        <p:nvSpPr>
          <p:cNvPr id="7" name="Arrow: Up-Down 6"/>
          <p:cNvSpPr/>
          <p:nvPr/>
        </p:nvSpPr>
        <p:spPr>
          <a:xfrm>
            <a:off x="2276666" y="2108719"/>
            <a:ext cx="354564" cy="6718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783768" y="1586204"/>
            <a:ext cx="2985796" cy="167951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3649648" y="3438331"/>
            <a:ext cx="971933" cy="646331"/>
          </a:xfrm>
          <a:prstGeom prst="rect">
            <a:avLst/>
          </a:prstGeom>
          <a:noFill/>
        </p:spPr>
        <p:txBody>
          <a:bodyPr wrap="none" rtlCol="0">
            <a:spAutoFit/>
          </a:bodyPr>
          <a:lstStyle/>
          <a:p>
            <a:pPr algn="ctr"/>
            <a:r>
              <a:rPr lang="en-CA" dirty="0"/>
              <a:t>Normal</a:t>
            </a:r>
          </a:p>
          <a:p>
            <a:pPr algn="ctr"/>
            <a:r>
              <a:rPr lang="en-CA" dirty="0"/>
              <a:t>Children</a:t>
            </a:r>
          </a:p>
        </p:txBody>
      </p:sp>
      <p:cxnSp>
        <p:nvCxnSpPr>
          <p:cNvPr id="11" name="Connector: Curved 10"/>
          <p:cNvCxnSpPr>
            <a:cxnSpLocks/>
            <a:stCxn id="8" idx="2"/>
            <a:endCxn id="9" idx="1"/>
          </p:cNvCxnSpPr>
          <p:nvPr/>
        </p:nvCxnSpPr>
        <p:spPr>
          <a:xfrm rot="16200000" flipH="1">
            <a:off x="2715266" y="2827115"/>
            <a:ext cx="495782" cy="1372982"/>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p:cNvCxnSpPr>
            <a:cxnSpLocks/>
            <a:endCxn id="4" idx="1"/>
          </p:cNvCxnSpPr>
          <p:nvPr/>
        </p:nvCxnSpPr>
        <p:spPr>
          <a:xfrm rot="16200000" flipH="1">
            <a:off x="1572175" y="3970205"/>
            <a:ext cx="2249938" cy="840957"/>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12566" y="4021494"/>
            <a:ext cx="571375" cy="369332"/>
          </a:xfrm>
          <a:prstGeom prst="rect">
            <a:avLst/>
          </a:prstGeom>
          <a:noFill/>
          <a:ln w="28575">
            <a:solidFill>
              <a:srgbClr val="00B050"/>
            </a:solidFill>
          </a:ln>
        </p:spPr>
        <p:txBody>
          <a:bodyPr wrap="none" rtlCol="0">
            <a:spAutoFit/>
          </a:bodyPr>
          <a:lstStyle/>
          <a:p>
            <a:r>
              <a:rPr lang="en-CA" dirty="0"/>
              <a:t>Diet</a:t>
            </a:r>
          </a:p>
        </p:txBody>
      </p:sp>
      <p:sp>
        <p:nvSpPr>
          <p:cNvPr id="17" name="TextBox 16"/>
          <p:cNvSpPr txBox="1"/>
          <p:nvPr/>
        </p:nvSpPr>
        <p:spPr>
          <a:xfrm>
            <a:off x="5383759" y="5673012"/>
            <a:ext cx="2137252" cy="1015663"/>
          </a:xfrm>
          <a:prstGeom prst="rect">
            <a:avLst/>
          </a:prstGeom>
          <a:noFill/>
        </p:spPr>
        <p:txBody>
          <a:bodyPr wrap="none" rtlCol="0">
            <a:spAutoFit/>
          </a:bodyPr>
          <a:lstStyle/>
          <a:p>
            <a:r>
              <a:rPr lang="en-CA" b="1" u="sng" dirty="0"/>
              <a:t>Deficits: </a:t>
            </a:r>
          </a:p>
          <a:p>
            <a:pPr marL="285750" indent="-285750">
              <a:buFontTx/>
              <a:buChar char="-"/>
            </a:pPr>
            <a:r>
              <a:rPr lang="en-CA" sz="1400" dirty="0"/>
              <a:t>Low Total Body Weight</a:t>
            </a:r>
          </a:p>
          <a:p>
            <a:pPr marL="285750" indent="-285750">
              <a:buFontTx/>
              <a:buChar char="-"/>
            </a:pPr>
            <a:r>
              <a:rPr lang="en-CA" sz="1400" dirty="0"/>
              <a:t>Low Lean Body Weight</a:t>
            </a:r>
          </a:p>
          <a:p>
            <a:pPr marL="285750" indent="-285750">
              <a:buFontTx/>
              <a:buChar char="-"/>
            </a:pPr>
            <a:r>
              <a:rPr lang="en-CA" sz="1400" dirty="0"/>
              <a:t>Low Bone Density</a:t>
            </a:r>
            <a:endParaRPr lang="en-CA" dirty="0"/>
          </a:p>
        </p:txBody>
      </p:sp>
      <p:cxnSp>
        <p:nvCxnSpPr>
          <p:cNvPr id="19" name="Connector: Curved 18"/>
          <p:cNvCxnSpPr>
            <a:cxnSpLocks/>
            <a:stCxn id="4" idx="3"/>
            <a:endCxn id="17" idx="1"/>
          </p:cNvCxnSpPr>
          <p:nvPr/>
        </p:nvCxnSpPr>
        <p:spPr>
          <a:xfrm>
            <a:off x="4836363" y="5515653"/>
            <a:ext cx="547396" cy="665191"/>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895734" y="2771192"/>
            <a:ext cx="606490" cy="39188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3837988" y="4436706"/>
            <a:ext cx="606490" cy="39188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Arrow: Down 24"/>
          <p:cNvSpPr/>
          <p:nvPr/>
        </p:nvSpPr>
        <p:spPr>
          <a:xfrm>
            <a:off x="3993498" y="4040155"/>
            <a:ext cx="317241" cy="335903"/>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p:cNvSpPr txBox="1"/>
          <p:nvPr/>
        </p:nvSpPr>
        <p:spPr>
          <a:xfrm>
            <a:off x="5448805" y="4407159"/>
            <a:ext cx="2451377" cy="1015663"/>
          </a:xfrm>
          <a:prstGeom prst="rect">
            <a:avLst/>
          </a:prstGeom>
          <a:noFill/>
        </p:spPr>
        <p:txBody>
          <a:bodyPr wrap="none" rtlCol="0">
            <a:spAutoFit/>
          </a:bodyPr>
          <a:lstStyle/>
          <a:p>
            <a:r>
              <a:rPr lang="en-CA" b="1" u="sng" dirty="0"/>
              <a:t>Relief: </a:t>
            </a:r>
          </a:p>
          <a:p>
            <a:pPr marL="285750" indent="-285750">
              <a:buFontTx/>
              <a:buChar char="-"/>
            </a:pPr>
            <a:r>
              <a:rPr lang="en-CA" sz="1400" dirty="0"/>
              <a:t>Increase Total Body Weight</a:t>
            </a:r>
          </a:p>
          <a:p>
            <a:pPr marL="285750" indent="-285750">
              <a:buFontTx/>
              <a:buChar char="-"/>
            </a:pPr>
            <a:r>
              <a:rPr lang="en-CA" sz="1400" dirty="0"/>
              <a:t>Increase Lean Body Weight</a:t>
            </a:r>
          </a:p>
          <a:p>
            <a:pPr marL="285750" indent="-285750">
              <a:buFontTx/>
              <a:buChar char="-"/>
            </a:pPr>
            <a:r>
              <a:rPr lang="en-CA" sz="1400" dirty="0"/>
              <a:t>Increase Bone Density</a:t>
            </a:r>
            <a:endParaRPr lang="en-CA" dirty="0"/>
          </a:p>
        </p:txBody>
      </p:sp>
      <p:cxnSp>
        <p:nvCxnSpPr>
          <p:cNvPr id="32" name="Connector: Curved 31"/>
          <p:cNvCxnSpPr>
            <a:stCxn id="4" idx="3"/>
            <a:endCxn id="30" idx="1"/>
          </p:cNvCxnSpPr>
          <p:nvPr/>
        </p:nvCxnSpPr>
        <p:spPr>
          <a:xfrm flipV="1">
            <a:off x="4836363" y="4914991"/>
            <a:ext cx="612442" cy="600662"/>
          </a:xfrm>
          <a:prstGeom prst="curvedConnector3">
            <a:avLst>
              <a:gd name="adj1" fmla="val 50000"/>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Arrow: Down 40"/>
          <p:cNvSpPr/>
          <p:nvPr/>
        </p:nvSpPr>
        <p:spPr>
          <a:xfrm>
            <a:off x="4005939" y="4911012"/>
            <a:ext cx="317241" cy="335903"/>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TextBox 46"/>
          <p:cNvSpPr txBox="1"/>
          <p:nvPr/>
        </p:nvSpPr>
        <p:spPr>
          <a:xfrm>
            <a:off x="793101" y="1679510"/>
            <a:ext cx="696601" cy="276999"/>
          </a:xfrm>
          <a:prstGeom prst="rect">
            <a:avLst/>
          </a:prstGeom>
          <a:noFill/>
        </p:spPr>
        <p:txBody>
          <a:bodyPr wrap="none" rtlCol="0">
            <a:spAutoFit/>
          </a:bodyPr>
          <a:lstStyle/>
          <a:p>
            <a:r>
              <a:rPr lang="en-CA" sz="1200" dirty="0"/>
              <a:t>(0-3 </a:t>
            </a:r>
            <a:r>
              <a:rPr lang="en-CA" sz="1200" dirty="0" err="1"/>
              <a:t>yrs</a:t>
            </a:r>
            <a:r>
              <a:rPr lang="en-CA" sz="1200" dirty="0"/>
              <a:t>)</a:t>
            </a:r>
          </a:p>
        </p:txBody>
      </p:sp>
      <p:pic>
        <p:nvPicPr>
          <p:cNvPr id="49" name="Pictur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288" y="1866616"/>
            <a:ext cx="6294618" cy="1954270"/>
          </a:xfrm>
          <a:prstGeom prst="rect">
            <a:avLst/>
          </a:prstGeom>
        </p:spPr>
      </p:pic>
    </p:spTree>
    <p:extLst>
      <p:ext uri="{BB962C8B-B14F-4D97-AF65-F5344CB8AC3E}">
        <p14:creationId xmlns:p14="http://schemas.microsoft.com/office/powerpoint/2010/main" val="287226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Method: Human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941" y="1899904"/>
            <a:ext cx="2923032" cy="917448"/>
          </a:xfrm>
          <a:prstGeom prst="rect">
            <a:avLst/>
          </a:prstGeom>
        </p:spPr>
      </p:pic>
      <p:sp>
        <p:nvSpPr>
          <p:cNvPr id="7" name="Arrow: Down 6"/>
          <p:cNvSpPr/>
          <p:nvPr/>
        </p:nvSpPr>
        <p:spPr>
          <a:xfrm>
            <a:off x="1894115" y="2855167"/>
            <a:ext cx="279918" cy="1147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2146041" y="3105834"/>
            <a:ext cx="1933863" cy="646331"/>
          </a:xfrm>
          <a:prstGeom prst="rect">
            <a:avLst/>
          </a:prstGeom>
          <a:noFill/>
        </p:spPr>
        <p:txBody>
          <a:bodyPr wrap="none" rtlCol="0">
            <a:spAutoFit/>
          </a:bodyPr>
          <a:lstStyle/>
          <a:p>
            <a:r>
              <a:rPr lang="en-CA" dirty="0"/>
              <a:t>220 fecal samples</a:t>
            </a:r>
          </a:p>
          <a:p>
            <a:r>
              <a:rPr lang="en-CA" dirty="0"/>
              <a:t>From 27 twin pairs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6" y="4117194"/>
            <a:ext cx="4819782" cy="2582186"/>
          </a:xfrm>
          <a:prstGeom prst="rect">
            <a:avLst/>
          </a:prstGeom>
        </p:spPr>
      </p:pic>
      <p:cxnSp>
        <p:nvCxnSpPr>
          <p:cNvPr id="13" name="Straight Connector 12"/>
          <p:cNvCxnSpPr>
            <a:cxnSpLocks/>
          </p:cNvCxnSpPr>
          <p:nvPr/>
        </p:nvCxnSpPr>
        <p:spPr>
          <a:xfrm>
            <a:off x="4767942" y="1670179"/>
            <a:ext cx="18662" cy="4525348"/>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05266" y="1595535"/>
            <a:ext cx="5792483" cy="369332"/>
          </a:xfrm>
          <a:prstGeom prst="rect">
            <a:avLst/>
          </a:prstGeom>
          <a:noFill/>
        </p:spPr>
        <p:txBody>
          <a:bodyPr wrap="none" rtlCol="0">
            <a:spAutoFit/>
          </a:bodyPr>
          <a:lstStyle/>
          <a:p>
            <a:r>
              <a:rPr lang="en-CA" dirty="0"/>
              <a:t>Can they train a model to predict age with the microbiome?</a:t>
            </a:r>
          </a:p>
        </p:txBody>
      </p:sp>
      <p:sp>
        <p:nvSpPr>
          <p:cNvPr id="17" name="Rectangle: Rounded Corners 16"/>
          <p:cNvSpPr/>
          <p:nvPr/>
        </p:nvSpPr>
        <p:spPr>
          <a:xfrm>
            <a:off x="2547257" y="4544008"/>
            <a:ext cx="2108719" cy="16421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5041246" y="2323322"/>
            <a:ext cx="1941557" cy="369332"/>
          </a:xfrm>
          <a:prstGeom prst="rect">
            <a:avLst/>
          </a:prstGeom>
          <a:noFill/>
          <a:ln w="19050">
            <a:solidFill>
              <a:srgbClr val="C00000"/>
            </a:solidFill>
          </a:ln>
        </p:spPr>
        <p:txBody>
          <a:bodyPr wrap="none" rtlCol="0">
            <a:spAutoFit/>
          </a:bodyPr>
          <a:lstStyle/>
          <a:p>
            <a:r>
              <a:rPr lang="en-CA" dirty="0"/>
              <a:t>R2=0.80, p&lt;0.0001</a:t>
            </a:r>
          </a:p>
        </p:txBody>
      </p:sp>
      <p:cxnSp>
        <p:nvCxnSpPr>
          <p:cNvPr id="22" name="Connector: Curved 21"/>
          <p:cNvCxnSpPr>
            <a:stCxn id="17" idx="0"/>
            <a:endCxn id="20" idx="2"/>
          </p:cNvCxnSpPr>
          <p:nvPr/>
        </p:nvCxnSpPr>
        <p:spPr>
          <a:xfrm rot="5400000" flipH="1" flipV="1">
            <a:off x="3881144" y="2413127"/>
            <a:ext cx="1851354" cy="2410408"/>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760349" y="3075141"/>
            <a:ext cx="1941557" cy="369332"/>
          </a:xfrm>
          <a:prstGeom prst="rect">
            <a:avLst/>
          </a:prstGeom>
          <a:noFill/>
          <a:ln w="19050">
            <a:solidFill>
              <a:srgbClr val="C00000"/>
            </a:solidFill>
          </a:ln>
        </p:spPr>
        <p:txBody>
          <a:bodyPr wrap="none" rtlCol="0">
            <a:spAutoFit/>
          </a:bodyPr>
          <a:lstStyle/>
          <a:p>
            <a:r>
              <a:rPr lang="en-CA" dirty="0"/>
              <a:t>R2=0.71, p&lt;0.0001</a:t>
            </a:r>
          </a:p>
        </p:txBody>
      </p:sp>
      <p:grpSp>
        <p:nvGrpSpPr>
          <p:cNvPr id="27" name="Group 26"/>
          <p:cNvGrpSpPr/>
          <p:nvPr/>
        </p:nvGrpSpPr>
        <p:grpSpPr>
          <a:xfrm>
            <a:off x="5039937" y="4349394"/>
            <a:ext cx="2192523" cy="1004596"/>
            <a:chOff x="6204858" y="3707619"/>
            <a:chExt cx="2192523" cy="1004596"/>
          </a:xfrm>
        </p:grpSpPr>
        <p:sp>
          <p:nvSpPr>
            <p:cNvPr id="24" name="TextBox 23"/>
            <p:cNvSpPr txBox="1"/>
            <p:nvPr/>
          </p:nvSpPr>
          <p:spPr>
            <a:xfrm>
              <a:off x="6204858" y="3825552"/>
              <a:ext cx="2192523" cy="738664"/>
            </a:xfrm>
            <a:prstGeom prst="rect">
              <a:avLst/>
            </a:prstGeom>
            <a:noFill/>
          </p:spPr>
          <p:txBody>
            <a:bodyPr wrap="none" rtlCol="0">
              <a:spAutoFit/>
            </a:bodyPr>
            <a:lstStyle/>
            <a:p>
              <a:r>
                <a:rPr lang="en-CA" dirty="0"/>
                <a:t>Second Test Data Set:</a:t>
              </a:r>
            </a:p>
            <a:p>
              <a:r>
                <a:rPr lang="en-CA" sz="2400" dirty="0" err="1"/>
                <a:t>iLiNS</a:t>
              </a:r>
              <a:r>
                <a:rPr lang="en-CA" sz="2400" dirty="0"/>
                <a:t>-DYAD-M</a:t>
              </a:r>
            </a:p>
          </p:txBody>
        </p:sp>
        <p:sp>
          <p:nvSpPr>
            <p:cNvPr id="26" name="Rectangle: Rounded Corners 25"/>
            <p:cNvSpPr/>
            <p:nvPr/>
          </p:nvSpPr>
          <p:spPr>
            <a:xfrm>
              <a:off x="6220493" y="3707619"/>
              <a:ext cx="2108719" cy="100459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9" name="Connector: Curved 28"/>
          <p:cNvCxnSpPr>
            <a:stCxn id="26" idx="0"/>
            <a:endCxn id="25" idx="2"/>
          </p:cNvCxnSpPr>
          <p:nvPr/>
        </p:nvCxnSpPr>
        <p:spPr>
          <a:xfrm rot="5400000" flipH="1" flipV="1">
            <a:off x="6468070" y="3086336"/>
            <a:ext cx="904921" cy="1621196"/>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331890" y="2404997"/>
            <a:ext cx="1329788" cy="369332"/>
          </a:xfrm>
          <a:prstGeom prst="rect">
            <a:avLst/>
          </a:prstGeom>
          <a:noFill/>
        </p:spPr>
        <p:txBody>
          <a:bodyPr wrap="none" rtlCol="0">
            <a:spAutoFit/>
          </a:bodyPr>
          <a:lstStyle/>
          <a:p>
            <a:r>
              <a:rPr lang="en-CA" dirty="0"/>
              <a:t>Training Set </a:t>
            </a:r>
          </a:p>
        </p:txBody>
      </p:sp>
      <p:sp>
        <p:nvSpPr>
          <p:cNvPr id="31" name="TextBox 30"/>
          <p:cNvSpPr txBox="1"/>
          <p:nvPr/>
        </p:nvSpPr>
        <p:spPr>
          <a:xfrm>
            <a:off x="9958192" y="3105834"/>
            <a:ext cx="646331" cy="584775"/>
          </a:xfrm>
          <a:prstGeom prst="rect">
            <a:avLst/>
          </a:prstGeom>
          <a:noFill/>
        </p:spPr>
        <p:txBody>
          <a:bodyPr wrap="none" rtlCol="0">
            <a:spAutoFit/>
          </a:bodyPr>
          <a:lstStyle/>
          <a:p>
            <a:r>
              <a:rPr lang="en-CA" sz="1600" dirty="0"/>
              <a:t>100 </a:t>
            </a:r>
          </a:p>
          <a:p>
            <a:r>
              <a:rPr lang="en-CA" sz="1600" dirty="0"/>
              <a:t>times</a:t>
            </a:r>
          </a:p>
        </p:txBody>
      </p:sp>
      <p:sp>
        <p:nvSpPr>
          <p:cNvPr id="32" name="Arrow: Down 31"/>
          <p:cNvSpPr/>
          <p:nvPr/>
        </p:nvSpPr>
        <p:spPr>
          <a:xfrm>
            <a:off x="9707671" y="2830881"/>
            <a:ext cx="388307" cy="13528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p:cNvSpPr txBox="1"/>
          <p:nvPr/>
        </p:nvSpPr>
        <p:spPr>
          <a:xfrm>
            <a:off x="9294311" y="4213850"/>
            <a:ext cx="1421799" cy="646331"/>
          </a:xfrm>
          <a:prstGeom prst="rect">
            <a:avLst/>
          </a:prstGeom>
          <a:noFill/>
        </p:spPr>
        <p:txBody>
          <a:bodyPr wrap="none" rtlCol="0">
            <a:spAutoFit/>
          </a:bodyPr>
          <a:lstStyle/>
          <a:p>
            <a:r>
              <a:rPr lang="en-CA" dirty="0"/>
              <a:t>Average MSE</a:t>
            </a:r>
          </a:p>
          <a:p>
            <a:r>
              <a:rPr lang="en-CA" dirty="0"/>
              <a:t>Average OOB</a:t>
            </a:r>
          </a:p>
        </p:txBody>
      </p:sp>
      <p:sp>
        <p:nvSpPr>
          <p:cNvPr id="35" name="Arrow: Down 34"/>
          <p:cNvSpPr/>
          <p:nvPr/>
        </p:nvSpPr>
        <p:spPr>
          <a:xfrm>
            <a:off x="9759863" y="4962393"/>
            <a:ext cx="361167" cy="1025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p:cNvSpPr txBox="1"/>
          <p:nvPr/>
        </p:nvSpPr>
        <p:spPr>
          <a:xfrm>
            <a:off x="10008295" y="4997885"/>
            <a:ext cx="819455" cy="830997"/>
          </a:xfrm>
          <a:prstGeom prst="rect">
            <a:avLst/>
          </a:prstGeom>
          <a:noFill/>
        </p:spPr>
        <p:txBody>
          <a:bodyPr wrap="none" rtlCol="0">
            <a:spAutoFit/>
          </a:bodyPr>
          <a:lstStyle/>
          <a:p>
            <a:r>
              <a:rPr lang="en-CA" sz="1600" dirty="0"/>
              <a:t>Choose</a:t>
            </a:r>
          </a:p>
          <a:p>
            <a:r>
              <a:rPr lang="en-CA" sz="1600" dirty="0"/>
              <a:t>Best </a:t>
            </a:r>
          </a:p>
          <a:p>
            <a:r>
              <a:rPr lang="en-CA" sz="1600" dirty="0"/>
              <a:t>Model?</a:t>
            </a:r>
          </a:p>
        </p:txBody>
      </p:sp>
      <p:sp>
        <p:nvSpPr>
          <p:cNvPr id="37" name="TextBox 36"/>
          <p:cNvSpPr txBox="1"/>
          <p:nvPr/>
        </p:nvSpPr>
        <p:spPr>
          <a:xfrm>
            <a:off x="9544833" y="6037545"/>
            <a:ext cx="905761" cy="369332"/>
          </a:xfrm>
          <a:prstGeom prst="rect">
            <a:avLst/>
          </a:prstGeom>
          <a:noFill/>
        </p:spPr>
        <p:txBody>
          <a:bodyPr wrap="none" rtlCol="0">
            <a:spAutoFit/>
          </a:bodyPr>
          <a:lstStyle/>
          <a:p>
            <a:r>
              <a:rPr lang="en-CA" dirty="0"/>
              <a:t>Test Set</a:t>
            </a:r>
          </a:p>
        </p:txBody>
      </p:sp>
      <p:sp>
        <p:nvSpPr>
          <p:cNvPr id="38" name="Rectangle 37"/>
          <p:cNvSpPr/>
          <p:nvPr/>
        </p:nvSpPr>
        <p:spPr>
          <a:xfrm>
            <a:off x="8918532" y="2204581"/>
            <a:ext cx="2292263" cy="4384109"/>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44154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Human</a:t>
            </a:r>
          </a:p>
        </p:txBody>
      </p:sp>
      <p:sp>
        <p:nvSpPr>
          <p:cNvPr id="4" name="TextBox 3"/>
          <p:cNvSpPr txBox="1"/>
          <p:nvPr/>
        </p:nvSpPr>
        <p:spPr>
          <a:xfrm>
            <a:off x="380172" y="1613118"/>
            <a:ext cx="4179953" cy="1815882"/>
          </a:xfrm>
          <a:prstGeom prst="rect">
            <a:avLst/>
          </a:prstGeom>
          <a:noFill/>
          <a:ln w="22225">
            <a:solidFill>
              <a:schemeClr val="accent6"/>
            </a:solidFill>
          </a:ln>
        </p:spPr>
        <p:txBody>
          <a:bodyPr wrap="square" rtlCol="0">
            <a:spAutoFit/>
          </a:bodyPr>
          <a:lstStyle/>
          <a:p>
            <a:r>
              <a:rPr lang="en-CA" sz="1400" dirty="0"/>
              <a:t>Positive Correlation </a:t>
            </a:r>
          </a:p>
          <a:p>
            <a:pPr marL="285750" indent="-285750">
              <a:buFontTx/>
              <a:buChar char="-"/>
            </a:pPr>
            <a:r>
              <a:rPr lang="en-CA" sz="1400" dirty="0"/>
              <a:t>between 24 taxa (MAZ) and age</a:t>
            </a:r>
          </a:p>
          <a:p>
            <a:pPr marL="742950" lvl="1" indent="-285750">
              <a:buFontTx/>
              <a:buChar char="-"/>
            </a:pPr>
            <a:r>
              <a:rPr lang="en-CA" sz="1400" dirty="0"/>
              <a:t>Rho = 0.1664, p=0.007</a:t>
            </a:r>
          </a:p>
          <a:p>
            <a:pPr marL="285750" indent="-285750">
              <a:buFontTx/>
              <a:buChar char="-"/>
            </a:pPr>
            <a:r>
              <a:rPr lang="en-CA" sz="1400" dirty="0"/>
              <a:t> Anthropometric measurements correlations and MAZ</a:t>
            </a:r>
          </a:p>
          <a:p>
            <a:pPr marL="742950" lvl="1" indent="-285750">
              <a:buFontTx/>
              <a:buChar char="-"/>
            </a:pPr>
            <a:r>
              <a:rPr lang="en-CA" sz="1400" dirty="0"/>
              <a:t>Rho = 0.1406, p=0.02</a:t>
            </a:r>
          </a:p>
          <a:p>
            <a:pPr marL="742950" lvl="1" indent="-285750">
              <a:buFontTx/>
              <a:buChar char="-"/>
            </a:pPr>
            <a:r>
              <a:rPr lang="en-CA" sz="1400" dirty="0"/>
              <a:t>Rho = 0.1373, p=0.02</a:t>
            </a:r>
          </a:p>
          <a:p>
            <a:pPr marL="742950" lvl="1" indent="-285750">
              <a:buFontTx/>
              <a:buChar char="-"/>
            </a:pPr>
            <a:r>
              <a:rPr lang="en-CA" sz="1400" dirty="0"/>
              <a:t>Rho = 0.1184, p=0.05</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66" y="3571503"/>
            <a:ext cx="5487220" cy="31825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7671" y="1228160"/>
            <a:ext cx="5625757" cy="3131390"/>
          </a:xfrm>
          <a:prstGeom prst="rect">
            <a:avLst/>
          </a:prstGeom>
        </p:spPr>
      </p:pic>
      <p:pic>
        <p:nvPicPr>
          <p:cNvPr id="7" name="Picture 6"/>
          <p:cNvPicPr>
            <a:picLocks noChangeAspect="1"/>
          </p:cNvPicPr>
          <p:nvPr/>
        </p:nvPicPr>
        <p:blipFill>
          <a:blip r:embed="rId5"/>
          <a:stretch>
            <a:fillRect/>
          </a:stretch>
        </p:blipFill>
        <p:spPr>
          <a:xfrm>
            <a:off x="6385774" y="4389734"/>
            <a:ext cx="3423161" cy="2302012"/>
          </a:xfrm>
          <a:prstGeom prst="rect">
            <a:avLst/>
          </a:prstGeom>
        </p:spPr>
      </p:pic>
    </p:spTree>
    <p:extLst>
      <p:ext uri="{BB962C8B-B14F-4D97-AF65-F5344CB8AC3E}">
        <p14:creationId xmlns:p14="http://schemas.microsoft.com/office/powerpoint/2010/main" val="3486667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Method: Mouse Part 1</a:t>
            </a:r>
          </a:p>
        </p:txBody>
      </p:sp>
      <p:sp>
        <p:nvSpPr>
          <p:cNvPr id="4" name="TextBox 3"/>
          <p:cNvSpPr txBox="1"/>
          <p:nvPr/>
        </p:nvSpPr>
        <p:spPr>
          <a:xfrm>
            <a:off x="403762" y="1650923"/>
            <a:ext cx="5313570" cy="1600438"/>
          </a:xfrm>
          <a:prstGeom prst="rect">
            <a:avLst/>
          </a:prstGeom>
          <a:noFill/>
          <a:ln w="28575">
            <a:solidFill>
              <a:srgbClr val="00B050"/>
            </a:solidFill>
          </a:ln>
        </p:spPr>
        <p:txBody>
          <a:bodyPr wrap="none" rtlCol="0">
            <a:spAutoFit/>
          </a:bodyPr>
          <a:lstStyle/>
          <a:p>
            <a:r>
              <a:rPr lang="en-CA" sz="1400" dirty="0"/>
              <a:t>19 Malawian donor stool (introduced into 5 week old, germ-free mice)</a:t>
            </a:r>
          </a:p>
          <a:p>
            <a:pPr marL="285750" indent="-285750">
              <a:buFontTx/>
              <a:buChar char="-"/>
            </a:pPr>
            <a:r>
              <a:rPr lang="en-CA" sz="1400" dirty="0"/>
              <a:t>9 from 6 month old infants (4 healthy, 5 with “disease”)</a:t>
            </a:r>
          </a:p>
          <a:p>
            <a:pPr marL="742950" lvl="1" indent="-285750">
              <a:buFontTx/>
              <a:buChar char="-"/>
            </a:pPr>
            <a:r>
              <a:rPr lang="en-CA" sz="1400" dirty="0"/>
              <a:t>From those termed singletons</a:t>
            </a:r>
          </a:p>
          <a:p>
            <a:pPr marL="285750" indent="-285750">
              <a:buFontTx/>
              <a:buChar char="-"/>
            </a:pPr>
            <a:r>
              <a:rPr lang="en-CA" sz="1400" dirty="0"/>
              <a:t>10 from 18 month old infants (4 healthy, 6 with “disease”)</a:t>
            </a:r>
          </a:p>
          <a:p>
            <a:pPr marL="742950" lvl="1" indent="-285750">
              <a:buFontTx/>
              <a:buChar char="-"/>
            </a:pPr>
            <a:r>
              <a:rPr lang="en-CA" sz="1400" dirty="0"/>
              <a:t>From twins</a:t>
            </a:r>
          </a:p>
          <a:p>
            <a:pPr marL="285750" indent="-285750">
              <a:buFontTx/>
              <a:buChar char="-"/>
            </a:pPr>
            <a:r>
              <a:rPr lang="en-CA" sz="1400" dirty="0"/>
              <a:t>Each of the 19 we transplanted into 5 animals (n = 95)</a:t>
            </a:r>
          </a:p>
          <a:p>
            <a:endParaRPr lang="en-CA"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586" y="3896639"/>
            <a:ext cx="6301839" cy="2225948"/>
          </a:xfrm>
          <a:prstGeom prst="rect">
            <a:avLst/>
          </a:prstGeom>
        </p:spPr>
      </p:pic>
    </p:spTree>
    <p:extLst>
      <p:ext uri="{BB962C8B-B14F-4D97-AF65-F5344CB8AC3E}">
        <p14:creationId xmlns:p14="http://schemas.microsoft.com/office/powerpoint/2010/main" val="181847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Mouse Part 1</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920" y="1603104"/>
            <a:ext cx="3853677" cy="44591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208" y="1488152"/>
            <a:ext cx="6294457" cy="5369848"/>
          </a:xfrm>
          <a:prstGeom prst="rect">
            <a:avLst/>
          </a:prstGeom>
        </p:spPr>
      </p:pic>
    </p:spTree>
    <p:extLst>
      <p:ext uri="{BB962C8B-B14F-4D97-AF65-F5344CB8AC3E}">
        <p14:creationId xmlns:p14="http://schemas.microsoft.com/office/powerpoint/2010/main" val="141970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Method: Mouse Part 2</a:t>
            </a:r>
          </a:p>
        </p:txBody>
      </p:sp>
      <p:sp>
        <p:nvSpPr>
          <p:cNvPr id="4" name="TextBox 3"/>
          <p:cNvSpPr txBox="1"/>
          <p:nvPr/>
        </p:nvSpPr>
        <p:spPr>
          <a:xfrm>
            <a:off x="466928" y="1702340"/>
            <a:ext cx="3483261" cy="923330"/>
          </a:xfrm>
          <a:prstGeom prst="rect">
            <a:avLst/>
          </a:prstGeom>
          <a:noFill/>
          <a:ln w="28575">
            <a:solidFill>
              <a:srgbClr val="00B050"/>
            </a:solidFill>
          </a:ln>
        </p:spPr>
        <p:txBody>
          <a:bodyPr wrap="none" rtlCol="0">
            <a:spAutoFit/>
          </a:bodyPr>
          <a:lstStyle/>
          <a:p>
            <a:r>
              <a:rPr lang="en-CA" dirty="0"/>
              <a:t>Choose two 6-month old donors</a:t>
            </a:r>
          </a:p>
          <a:p>
            <a:pPr marL="285750" indent="-285750">
              <a:buFontTx/>
              <a:buChar char="-"/>
            </a:pPr>
            <a:r>
              <a:rPr lang="en-CA" dirty="0"/>
              <a:t>These were the most discordant</a:t>
            </a:r>
          </a:p>
          <a:p>
            <a:pPr marL="285750" indent="-285750">
              <a:buFontTx/>
              <a:buChar char="-"/>
            </a:pPr>
            <a:r>
              <a:rPr lang="en-CA" dirty="0"/>
              <a:t>5 mice/donor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383" y="2714276"/>
            <a:ext cx="4311234" cy="3237619"/>
          </a:xfrm>
          <a:prstGeom prst="rect">
            <a:avLst/>
          </a:prstGeom>
        </p:spPr>
      </p:pic>
    </p:spTree>
    <p:extLst>
      <p:ext uri="{BB962C8B-B14F-4D97-AF65-F5344CB8AC3E}">
        <p14:creationId xmlns:p14="http://schemas.microsoft.com/office/powerpoint/2010/main" val="64722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Mouse Part 2</a:t>
            </a:r>
          </a:p>
        </p:txBody>
      </p:sp>
      <p:pic>
        <p:nvPicPr>
          <p:cNvPr id="4" name="Picture 3"/>
          <p:cNvPicPr>
            <a:picLocks noChangeAspect="1"/>
          </p:cNvPicPr>
          <p:nvPr/>
        </p:nvPicPr>
        <p:blipFill rotWithShape="1">
          <a:blip r:embed="rId3"/>
          <a:srcRect r="15713"/>
          <a:stretch/>
        </p:blipFill>
        <p:spPr>
          <a:xfrm>
            <a:off x="277660" y="2028384"/>
            <a:ext cx="3165932" cy="320742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211" y="1801983"/>
            <a:ext cx="8300719" cy="3091030"/>
          </a:xfrm>
          <a:prstGeom prst="rect">
            <a:avLst/>
          </a:prstGeom>
        </p:spPr>
      </p:pic>
      <p:pic>
        <p:nvPicPr>
          <p:cNvPr id="7" name="Picture 6"/>
          <p:cNvPicPr>
            <a:picLocks noChangeAspect="1"/>
          </p:cNvPicPr>
          <p:nvPr/>
        </p:nvPicPr>
        <p:blipFill>
          <a:blip r:embed="rId5"/>
          <a:stretch>
            <a:fillRect/>
          </a:stretch>
        </p:blipFill>
        <p:spPr>
          <a:xfrm>
            <a:off x="8064246" y="4935008"/>
            <a:ext cx="3156161" cy="1650617"/>
          </a:xfrm>
          <a:prstGeom prst="rect">
            <a:avLst/>
          </a:prstGeom>
        </p:spPr>
      </p:pic>
    </p:spTree>
    <p:extLst>
      <p:ext uri="{BB962C8B-B14F-4D97-AF65-F5344CB8AC3E}">
        <p14:creationId xmlns:p14="http://schemas.microsoft.com/office/powerpoint/2010/main" val="381199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1510</Words>
  <Application>Microsoft Office PowerPoint</Application>
  <PresentationFormat>Widescreen</PresentationFormat>
  <Paragraphs>108</Paragraphs>
  <Slides>14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Gut Bacteria that Prevent Growth Impairments Transmitted by Microbiota from Malnourished Children</vt:lpstr>
      <vt:lpstr>Introduction</vt:lpstr>
      <vt:lpstr>Introduction: Overview</vt:lpstr>
      <vt:lpstr>Method: Human</vt:lpstr>
      <vt:lpstr>Results: Human</vt:lpstr>
      <vt:lpstr>Method: Mouse Part 1</vt:lpstr>
      <vt:lpstr>Results: Mouse Part 1</vt:lpstr>
      <vt:lpstr>Method: Mouse Part 2</vt:lpstr>
      <vt:lpstr>Results: Mouse Part 2</vt:lpstr>
      <vt:lpstr>Methods: Mouse Part 3</vt:lpstr>
      <vt:lpstr>Results: Mouse Part 3</vt:lpstr>
      <vt:lpstr>Results: Part 3</vt:lpstr>
      <vt:lpstr>Results: Mouse Part 3</vt:lpstr>
      <vt:lpstr>What I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Sze</dc:creator>
  <cp:lastModifiedBy>marc Sze</cp:lastModifiedBy>
  <cp:revision>33</cp:revision>
  <dcterms:created xsi:type="dcterms:W3CDTF">2017-02-06T12:48:14Z</dcterms:created>
  <dcterms:modified xsi:type="dcterms:W3CDTF">2017-02-08T13:28:55Z</dcterms:modified>
</cp:coreProperties>
</file>